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305" r:id="rId5"/>
    <p:sldId id="312" r:id="rId6"/>
    <p:sldId id="313" r:id="rId7"/>
    <p:sldId id="335" r:id="rId8"/>
    <p:sldId id="315" r:id="rId9"/>
    <p:sldId id="336" r:id="rId10"/>
    <p:sldId id="316" r:id="rId11"/>
    <p:sldId id="337" r:id="rId12"/>
    <p:sldId id="317" r:id="rId13"/>
    <p:sldId id="318" r:id="rId14"/>
    <p:sldId id="319" r:id="rId15"/>
    <p:sldId id="320" r:id="rId16"/>
    <p:sldId id="321" r:id="rId17"/>
    <p:sldId id="323" r:id="rId18"/>
    <p:sldId id="324" r:id="rId19"/>
    <p:sldId id="325" r:id="rId20"/>
    <p:sldId id="326" r:id="rId21"/>
    <p:sldId id="327" r:id="rId22"/>
    <p:sldId id="328" r:id="rId23"/>
    <p:sldId id="329" r:id="rId24"/>
    <p:sldId id="330" r:id="rId25"/>
    <p:sldId id="331" r:id="rId26"/>
    <p:sldId id="332" r:id="rId27"/>
    <p:sldId id="333" r:id="rId28"/>
    <p:sldId id="33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4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media/image1.jpeg>
</file>

<file path=ppt/media/image10.png>
</file>

<file path=ppt/media/image11.sv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280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9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243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828532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252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141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9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91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370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16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20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0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299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729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89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114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305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3/31/2024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7152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A05AC74-6838-4CD9-B157-B3BB3E2F5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83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199829" y="1101852"/>
            <a:ext cx="4254640" cy="4654297"/>
          </a:xfrm>
          <a:prstGeom prst="round2SameRect">
            <a:avLst>
              <a:gd name="adj1" fmla="val 5146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6" y="1623412"/>
            <a:ext cx="3503122" cy="2287229"/>
          </a:xfrm>
        </p:spPr>
        <p:txBody>
          <a:bodyPr>
            <a:normAutofit/>
          </a:bodyPr>
          <a:lstStyle/>
          <a:p>
            <a:pPr algn="l"/>
            <a:r>
              <a:rPr lang="en-IN" sz="2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18CSC305J Artificial Intelligence – Mini Project</a:t>
            </a:r>
            <a:b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009771"/>
            <a:ext cx="3503122" cy="1244361"/>
          </a:xfrm>
        </p:spPr>
        <p:txBody>
          <a:bodyPr>
            <a:normAutofit/>
          </a:bodyPr>
          <a:lstStyle/>
          <a:p>
            <a:pPr algn="l"/>
            <a:r>
              <a:rPr lang="en-IN" sz="20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Building a Reasoning Assistant for Contract Analysis with Unification and Resolution</a:t>
            </a:r>
            <a:endParaRPr lang="en-US" sz="20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576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75F15C9-7831-419C-DD73-FC799F4EF9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8580" y="0"/>
            <a:ext cx="11569959" cy="6951305"/>
          </a:xfrm>
        </p:spPr>
        <p:txBody>
          <a:bodyPr>
            <a:normAutofit/>
          </a:bodyPr>
          <a:lstStyle/>
          <a:p>
            <a:pPr lvl="0" algn="l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3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4. 	</a:t>
            </a: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Author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Sarah Thompson, Michael Wilson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Title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"Machine Learning for Contract Clause Identification"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Dataset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Custom dataset of legal contracts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Methods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Utilizes supervised machine learning algorithms for identifying specific clauses within contracts.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Remarks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Demonstrates the potential of ML techniques for clause identification but requires annotated datasets for training.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0" algn="l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5. 	Author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Alex Johnson, Rachel Miller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Title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"Natural Language Processing for Contract Analysis: A Case Study"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Dataset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Industry-specific contracts from a legal firm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Methods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Applies NLP techniques such as named entity recognition and syntactic parsing for contract analysis.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Remarks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NLP methods show promise in extracting structured information from unstructured legal text, enhancing contract analysis capabilities.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lvl="0" algn="l">
              <a:lnSpc>
                <a:spcPct val="107000"/>
              </a:lnSpc>
              <a:spcAft>
                <a:spcPts val="800"/>
              </a:spcAft>
              <a:tabLst>
                <a:tab pos="4572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6.	Author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Daniel White, Jennifer Lee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Title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"Evaluation Metrics for Contract Analysis Systems"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Dataset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Synthetic dataset with annotated clauses</a:t>
            </a:r>
            <a:endParaRPr lang="en-IN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Methods</a:t>
            </a:r>
            <a:r>
              <a:rPr lang="en-IN" sz="1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Proposes evaluation metrics including accuracy, precision, recall, and F1-score for assessing the performance of contract analysis systems.</a:t>
            </a:r>
          </a:p>
          <a:p>
            <a:pPr marL="742950" lvl="1" indent="-28575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6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Remarks</a:t>
            </a:r>
            <a:r>
              <a:rPr lang="en-IN" sz="16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 Establishes a standardized framework for evaluating the effectiveness of automated contract analysis systems</a:t>
            </a:r>
            <a:endParaRPr lang="en-IN" sz="1600" dirty="0"/>
          </a:p>
          <a:p>
            <a:pPr lvl="1" algn="l">
              <a:lnSpc>
                <a:spcPct val="107000"/>
              </a:lnSpc>
              <a:spcAft>
                <a:spcPts val="800"/>
              </a:spcAft>
              <a:buSzPts val="1000"/>
              <a:tabLst>
                <a:tab pos="914400" algn="l"/>
              </a:tabLst>
            </a:pPr>
            <a:endParaRPr lang="en-IN" sz="13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3591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698EE-018C-F63D-2A54-8C2E52D4A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74646"/>
            <a:ext cx="10353762" cy="475860"/>
          </a:xfrm>
        </p:spPr>
        <p:txBody>
          <a:bodyPr>
            <a:noAutofit/>
          </a:bodyPr>
          <a:lstStyle/>
          <a:p>
            <a:r>
              <a:rPr lang="en-IN" sz="3600" b="1" u="sng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Existing System / Work</a:t>
            </a:r>
            <a:endParaRPr lang="en-IN" sz="3600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5FE2F-5F05-E4AB-A528-299DDC306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550506"/>
            <a:ext cx="10353762" cy="6232848"/>
          </a:xfrm>
        </p:spPr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Existing Dataset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Limited availability of standardized datasets for contract analysis poses challenges for benchmarking and evaluation.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Existing Methodology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Previous approaches to contract analysis include rule-based systems, keyword matching, and manual review processes.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Performance &amp; Evaluation Metrics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Evaluation of existing methodologies typically involves metrics such as accuracy, precision, recall, and F1-score.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Challenges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Existing systems may struggle with handling complex legal language, scalability issues, and limited adaptability to diverse contract types.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Existing Dataset: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Limited Availability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Standardized datasets for contract analysis are scarce, hindering the development and benchmarking of automated systems.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Scope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Existing datasets may focus on specific domains or contract types, limiting their applicability to broader scenarios.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Quality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Variability in dataset quality and annotation standards can affect the performance and generalization capabilities of automated systems.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4480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E3691-3B1D-63CE-1D9C-694408B4F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216" y="130629"/>
            <a:ext cx="11551298" cy="6587411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Existing Methodology: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Rule-Based Systems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Traditional approaches often rely on handcrafted rules to extract and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analyze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contract clauses, which may lack scalability and flexibility.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Keyword Matching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Basic keyword matching techniques are used for clause identification, but they may overlook nuanced language and context.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Manual Review Processes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Human-driven manual review remains prevalent but is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labor-intensive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and prone to errors, impacting efficiency and accuracy.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Performance &amp; Evaluation Metrics of Existing Methodology: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Accuracy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Measures the overall correctness of clause extraction and analysis.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Precision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Indicates the proportion of correctly identified clauses among the total identified clauses.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2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Recall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Measures the proportion of correctly identified clauses among all actual clauses.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IN" sz="22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F1-score</a:t>
            </a:r>
            <a:r>
              <a:rPr lang="en-IN" sz="22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 Harmonic mean of precision and recall, providing a balanced evaluation metric for contract analysis systems</a:t>
            </a:r>
            <a:r>
              <a:rPr lang="en-IN" sz="18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52333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70A317-DCED-4E80-AA2D-467D8702E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76B4CD-A460-097A-A5C5-7DBD86B18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1791" y="1564640"/>
            <a:ext cx="3382832" cy="27702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6000" b="1" dirty="0"/>
              <a:t>Proposed System / Work</a:t>
            </a:r>
            <a:endParaRPr lang="en-US" sz="6000" dirty="0"/>
          </a:p>
        </p:txBody>
      </p:sp>
      <p:pic>
        <p:nvPicPr>
          <p:cNvPr id="5" name="Picture 4" descr="Person writing on a notepad">
            <a:extLst>
              <a:ext uri="{FF2B5EF4-FFF2-40B4-BE49-F238E27FC236}">
                <a16:creationId xmlns:a16="http://schemas.microsoft.com/office/drawing/2014/main" id="{5612F6D9-CCCE-2DB8-296E-5A05005F22A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140" r="2755"/>
          <a:stretch/>
        </p:blipFill>
        <p:spPr>
          <a:xfrm>
            <a:off x="4654296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818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9999F-F7C3-1C55-1457-A01A3500BD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580" y="158620"/>
            <a:ext cx="11495314" cy="6587413"/>
          </a:xfrm>
        </p:spPr>
        <p:txBody>
          <a:bodyPr>
            <a:normAutofit lnSpcReduction="10000"/>
          </a:bodyPr>
          <a:lstStyle/>
          <a:p>
            <a:r>
              <a:rPr lang="en-IN" sz="2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Objective</a:t>
            </a:r>
            <a:r>
              <a:rPr lang="en-IN" sz="2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Develop an AI-powered Contract Analysis Assistant to automate and improve contract analysis processes.</a:t>
            </a:r>
            <a:endParaRPr lang="en-IN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IN" sz="24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Approach</a:t>
            </a:r>
            <a:r>
              <a:rPr lang="en-IN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 Utilize advanced NLP techniques, including clause extraction, unification, and resolution, for accurate and efficient contract analysis</a:t>
            </a:r>
          </a:p>
          <a:p>
            <a:r>
              <a:rPr lang="en-IN" sz="24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Key Features</a:t>
            </a:r>
            <a:r>
              <a:rPr lang="en-IN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 Automated clause extraction, precise matching with unification and resolution, user-friendly interface, improved scalability and adaptability.</a:t>
            </a:r>
          </a:p>
          <a:p>
            <a:pPr marL="36900" indent="0">
              <a:buNone/>
            </a:pPr>
            <a:endParaRPr lang="en-IN" sz="2400" dirty="0">
              <a:effectLst/>
              <a:latin typeface="Times New Roman" panose="02020603050405020304" pitchFamily="18" charset="0"/>
              <a:ea typeface="Aptos" panose="020B0004020202020204" pitchFamily="34" charset="0"/>
            </a:endParaRPr>
          </a:p>
          <a:p>
            <a:pPr marL="3690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4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How to Overcome Existing Methodology</a:t>
            </a:r>
            <a:r>
              <a:rPr lang="en-IN" sz="2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Utilizing Advanced NLP Techniques</a:t>
            </a:r>
            <a:r>
              <a:rPr lang="en-IN" sz="2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Incorporate state-of-the-art NLP models and algorithms for enhanced understanding of legal language and context.</a:t>
            </a:r>
            <a:endParaRPr lang="en-IN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Enhanced Scalability and Adaptability</a:t>
            </a:r>
            <a:r>
              <a:rPr lang="en-IN" sz="2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Develop a modular and flexible system architecture to accommodate diverse contract types and domains.</a:t>
            </a:r>
            <a:endParaRPr lang="en-IN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IN" sz="24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Improved Accuracy and Efficiency</a:t>
            </a:r>
            <a:r>
              <a:rPr lang="en-IN" sz="2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 Implement automated unification and resolution mechanisms to ensure precise clause matching and analysis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1313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D4A0E-028B-FEFA-D66F-71B62C7A9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7282"/>
            <a:ext cx="10353762" cy="6559420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Modules Used: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Clause Extraction Module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Responsible for extracting meaningful clauses from the contract text using NLP techniques like sentence tokenization.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Unification Module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Performs unification between user queries and extracted clauses to identify matches and resolve conflicts.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Resolution Module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Resolves conflicts and inconsistencies between clauses using advanced reasoning mechanisms, ensuring accurate analysis results.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0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User Interface Module</a:t>
            </a:r>
            <a:r>
              <a:rPr lang="en-IN" sz="20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0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IN" sz="20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Provides a user-friendly interface for inputting queries, displaying matched clauses, and facilitating interaction with the system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11125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00BC4-4252-4EE4-7C0C-6A1E77BA4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23935"/>
            <a:ext cx="10353762" cy="6494105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8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Improved Version of Existing System</a:t>
            </a:r>
            <a:r>
              <a:rPr lang="en-IN" sz="2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Enhanced Accuracy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Incorporates advanced NLP techniques and reasoning mechanisms for more precise clause matching and analysis.</a:t>
            </a:r>
            <a:endParaRPr lang="en-IN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Improved Efficiency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Automation of clause extraction and resolution processes reduces the time and effort required for contract analysis.</a:t>
            </a:r>
            <a:endParaRPr lang="en-IN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Scalability and Adaptability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Modular architecture enables seamless integration with diverse contract types and domains, enhancing system versatility.</a:t>
            </a:r>
            <a:endParaRPr lang="en-IN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8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User Experience</a:t>
            </a:r>
            <a:r>
              <a:rPr lang="en-IN" sz="2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Intuitive user interface enhances usability and accessibility, improving the overall user experience.</a:t>
            </a:r>
            <a:endParaRPr lang="en-IN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1362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desk with technical drawings, pencil and tools">
            <a:extLst>
              <a:ext uri="{FF2B5EF4-FFF2-40B4-BE49-F238E27FC236}">
                <a16:creationId xmlns:a16="http://schemas.microsoft.com/office/drawing/2014/main" id="{740BCCEE-2285-C86F-3C9D-CB7327C21C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5282" b="104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AF3622-F349-55F6-6649-F57F0FA14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1769540"/>
            <a:ext cx="9440034" cy="1828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Architecture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0155350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46F69-578F-F606-D318-C24C50623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7282"/>
            <a:ext cx="10353762" cy="6587412"/>
          </a:xfrm>
        </p:spPr>
        <p:txBody>
          <a:bodyPr>
            <a:normAutofit fontScale="85000" lnSpcReduction="2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2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Input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User inputs a query or clause to be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analyzed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through the user interface module.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2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Preprocessing Module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Contract text undergoes preprocessing to remove noise and extract meaningful clauses using NLP techniques.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2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Clause Extraction Module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Extracts clauses from the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preprocessed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contract text using NLP sentence tokenization.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2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Unification Module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Performs unification between the user query and extracted clauses to identify matches and resolve conflicts.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2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Resolution Module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Resolves conflicts and inconsistencies between clauses using advanced reasoning mechanisms.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2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Output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Matched clauses or analysis results are displayed to the user through the user interface module.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22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User Interface Module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Provides a user-friendly interface for inputting queries, displaying matched clauses, and facilitating interaction with the system.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endParaRPr lang="en-IN" sz="11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89489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iles in folders">
            <a:extLst>
              <a:ext uri="{FF2B5EF4-FFF2-40B4-BE49-F238E27FC236}">
                <a16:creationId xmlns:a16="http://schemas.microsoft.com/office/drawing/2014/main" id="{040FD001-9945-387F-19A7-B11CF27E56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4773" b="109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6CA936-5587-2CDD-044D-847AFAC6E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3413" y="2917620"/>
            <a:ext cx="9440034" cy="1828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>
                <a:cs typeface="Times New Roman" panose="02020603050405020304" pitchFamily="18" charset="0"/>
              </a:rPr>
              <a:t>REFERENCES</a:t>
            </a:r>
            <a:br>
              <a:rPr lang="en-US" sz="5400" dirty="0">
                <a:cs typeface="Times New Roman" panose="02020603050405020304" pitchFamily="18" charset="0"/>
              </a:rPr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862578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CCEB25-E2E3-481F-A03A-19767D3E72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8E4256-F50D-9B04-AF91-18E6328F0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IN" sz="2800" b="1" u="sng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C4B88-19BD-C3F8-9B52-94DD4129E7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078749" cy="4058751"/>
          </a:xfrm>
        </p:spPr>
        <p:txBody>
          <a:bodyPr anchor="t">
            <a:norm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IN" sz="1600" kern="10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RA2111056010001 – UTSAV SINHA</a:t>
            </a:r>
            <a:endParaRPr lang="en-IN" sz="16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sz="1600" kern="10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RA2111056010002 – MUNAGALA NAGASAI</a:t>
            </a:r>
            <a:endParaRPr lang="en-IN" sz="16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buFont typeface="+mj-lt"/>
              <a:buAutoNum type="arabicPeriod"/>
            </a:pPr>
            <a:r>
              <a:rPr lang="en-IN" sz="1600" kern="10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RA2111056010003 – VIBHAW KUMAR</a:t>
            </a:r>
            <a:endParaRPr lang="en-IN" sz="16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spcAft>
                <a:spcPts val="800"/>
              </a:spcAft>
              <a:buFont typeface="+mj-lt"/>
              <a:buAutoNum type="arabicPeriod"/>
            </a:pPr>
            <a:r>
              <a:rPr lang="en-IN" sz="1600" kern="10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RA2111056010004 – RISHAB PRAVEEN KUMAR</a:t>
            </a:r>
            <a:endParaRPr lang="en-IN" sz="1600" kern="10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IN" sz="160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5" name="Picture 4" descr="Workers in a steel plant with ladle">
            <a:extLst>
              <a:ext uri="{FF2B5EF4-FFF2-40B4-BE49-F238E27FC236}">
                <a16:creationId xmlns:a16="http://schemas.microsoft.com/office/drawing/2014/main" id="{1C0A6EA9-C3F1-6880-911C-E7C7F03F35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525" r="12042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5277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C7BA3B5-B355-2B4E-73E0-1B1E4649D0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176" y="139959"/>
            <a:ext cx="11271379" cy="6512768"/>
          </a:xfrm>
        </p:spPr>
        <p:txBody>
          <a:bodyPr>
            <a:normAutofit fontScale="85000" lnSpcReduction="10000"/>
          </a:bodyPr>
          <a:lstStyle/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Manning, C. D., &amp; </a:t>
            </a:r>
            <a:r>
              <a:rPr lang="en-IN" sz="1800" kern="10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Schütze</a:t>
            </a: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H. (1999). Foundations of Statistical Natural Language Processing. MIT Press.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Jurafsky</a:t>
            </a: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D., &amp; Martin, J. H. (2020). Speech and Language Processing (3rd ed.). Pearson.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Bird, S., Klein, E., &amp; </a:t>
            </a:r>
            <a:r>
              <a:rPr lang="en-IN" sz="1800" kern="10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Loper</a:t>
            </a: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E. (2009). Natural Language Processing with Python. O'Reilly Media.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Fellbaum</a:t>
            </a: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C. (Ed.). (1998). WordNet: An Electronic Lexical Database. MIT Press.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Riloff</a:t>
            </a: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E., &amp; Wiebe, J. (2003). Learning extraction patterns for subjective expressions. Proceedings of the 2003 conference on Empirical methods in natural language processing.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Kim, S. N., Medvedeva, M., &amp; </a:t>
            </a:r>
            <a:r>
              <a:rPr lang="en-IN" sz="1800" kern="10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Riloff</a:t>
            </a: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E. (2010). Context-Independent Topic Models for Influence Tracking. Proceedings of the 23rd International Conference on Computational Linguistics (COLING).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Finkel, J. R., </a:t>
            </a:r>
            <a:r>
              <a:rPr lang="en-IN" sz="1800" kern="10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Grenager</a:t>
            </a: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T., &amp; Manning, C. D. (2005). Incorporating Non-local Information into Information Extraction Systems by Gibbs Sampling. Proceedings of the 43rd Annual Meeting on Association for Computational Linguistics (ACL).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Bui, T., Chang, Y. F., Venkatasubramanian, K. K., &amp; Tung, A. K. H. (2009). A generic, domain-independent methodology for extracting data from the web. Journal of the American Society for Information Science and Technology.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Ramanathan, K., &amp; Huang, X. (2009). Name Entity Recognition with Semi-Supervised Learning and Global Information. Proceedings of the 47th Annual Meeting of the Association for Computational Linguistics and the 4th International Joint Conference on Natural Language Processing (ACL-IJCNLP).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Tan, C., Lee, L., &amp; Ng, H. T. (2008). A Sentence Compression Based Framework to Query-Focused Multi-Document Summarization. Proceedings of the 46th Annual Meeting of the Association for Computational Linguistics (ACL).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Lin, C. Y. (2004). ROUGE: A Package for Automatic Evaluation of Summaries. Proceedings of the Workshop on Text Summarization Branches Out.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800" kern="100" dirty="0" err="1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Dredze</a:t>
            </a:r>
            <a:r>
              <a:rPr lang="en-IN" sz="1800" kern="100" dirty="0">
                <a:solidFill>
                  <a:schemeClr val="accent1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M., &amp; Crammer, K. (2008). Active Learning for Named Entity Recognition. Proceedings of the Conference on Empirical Methods in Natural Language Processing (EMNLP).</a:t>
            </a:r>
            <a:endParaRPr lang="en-IN" sz="1800" kern="100" dirty="0">
              <a:solidFill>
                <a:schemeClr val="accent1">
                  <a:lumMod val="40000"/>
                  <a:lumOff val="60000"/>
                </a:schemeClr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92498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71BE6F-75B3-98FE-6E73-0534DC344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20650"/>
            <a:ext cx="10353675" cy="6616700"/>
          </a:xfrm>
        </p:spPr>
        <p:txBody>
          <a:bodyPr>
            <a:normAutofit fontScale="60000" lnSpcReduction="20000"/>
          </a:bodyPr>
          <a:lstStyle/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13.	Lafferty, J. D., McCallum, A., &amp; Pereira, F. C. N. (2001). Conditional random fields: Probabilistic models for segmenting and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labeling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sequence 	data. Proceedings of the Eighteenth International Conference on Machine Learning (ICML).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14.	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Bikel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D. M., Schwartz, R., &amp;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Weischedel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R. M. (1999). An Algorithm that Learns What’s in a Name. Machine Learning, 34(1-3), 211–231.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15.	Cohen, W. W., &amp; Singer, Y. (1999). A Simple, Fast, and Effective Rule Learner. Proceedings of the Sixteenth International Conference on Machine 	Learning (ICML).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16.	Lui, M., &amp; Baldwin, T. (2012). langid.py: An Off-the-Shelf Language Identification Tool. Proceedings of the ACL 2012 System Demonstrations.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17.	Fader, A.,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Soderland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S., &amp; Etzioni, O. (2011). Identifying Relations for Open Information Extraction. Proceedings of the Conference on Empirical 	Methods in Natural Language Processing (EMNLP).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18.	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Banko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M., &amp; Etzioni, O. (2008). The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Tradeoffs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Between Open and Traditional Relation Extraction. Proceedings of the 46th Annual Meeting of t	the Association for Computational Linguistics (ACL).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19.	Hearst, M. A. (1992). Automatic Acquisition of Hyponyms from Large Text Corpora. Proceedings of the 14th Conference on Computational 	Linguistics.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20.	Toutanova, K., Klein, D., Manning, C. D., &amp; Singer, Y. (2003). Feature-Rich Part-of-Speech Tagging with a Cyclic Dependency Network. 	Proceedings of the 2003 Conference of the North American Chapter of the Association for Computational Linguistics on Human Language 	Technology (NAACL-HLT).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21.	Roth, D., &amp;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Yih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W. (2004). A Linear Programming Formulation for Global Inference in Natural Language Tasks. Proceedings of the 2004 	Conference on Empirical Methods in Natural Language Processing (EMNLP).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22.	McCallum, A., Freitag, D., &amp; Pereira, F. C. N. (2000). Maximum Entropy Markov Models for Information Extraction and Segmentation. 	Proceedings of the Seventeenth International Conference on Machine Learning (ICML).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23.	Chang, C. C., &amp; Lin, C. J. (2011). LIBSVM: A Library for Support Vector Machines. ACM Transactions on Intelligent Systems and Technology.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24.	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Mikolov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T., Chen, K., Corrado, G., &amp; Dean, J. (2013). Efficient Estimation of Word Representations in Vector Space. Proceedings of the I	International Conference on Learning Representations (ICLR).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25.	Pennington, J.,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Socher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, R., &amp; Manning, C. D. (2014). </a:t>
            </a:r>
            <a:r>
              <a:rPr lang="en-IN" sz="22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GloVe</a:t>
            </a:r>
            <a:r>
              <a:rPr lang="en-IN" sz="22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Global Vectors for Word Representation. Proceedings of the 2014 Conference on 	Empirical Methods in Natural Language Processing (EMNLP).</a:t>
            </a:r>
            <a:endParaRPr lang="en-IN" sz="2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932318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Orange arrow exiting grid maze">
            <a:extLst>
              <a:ext uri="{FF2B5EF4-FFF2-40B4-BE49-F238E27FC236}">
                <a16:creationId xmlns:a16="http://schemas.microsoft.com/office/drawing/2014/main" id="{9C5678E7-C570-7C3A-B04D-472DD1FAC4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13510"/>
          <a:stretch/>
        </p:blipFill>
        <p:spPr>
          <a:xfrm>
            <a:off x="-1" y="-2"/>
            <a:ext cx="12198915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B28264E-43F8-4339-BE92-AA6B94D402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20681"/>
            <a:ext cx="12188952" cy="2637319"/>
          </a:xfrm>
          <a:prstGeom prst="rect">
            <a:avLst/>
          </a:prstGeom>
          <a:gradFill>
            <a:gsLst>
              <a:gs pos="42000">
                <a:schemeClr val="bg1">
                  <a:alpha val="23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CD4563-3D4E-E5FE-7247-E5B58EE4A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9439" y="2093151"/>
            <a:ext cx="9440034" cy="10883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dirty="0">
                <a:solidFill>
                  <a:schemeClr val="tx1"/>
                </a:solidFill>
                <a:cs typeface="Times New Roman" panose="02020603050405020304" pitchFamily="18" charset="0"/>
              </a:rPr>
              <a:t>Sample Output</a:t>
            </a:r>
            <a:br>
              <a:rPr lang="en-US" sz="3400" dirty="0">
                <a:cs typeface="Times New Roman" panose="02020603050405020304" pitchFamily="18" charset="0"/>
              </a:rPr>
            </a:b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33351460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83572095-63C7-44AB-D52F-12908B02C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6319" y="419100"/>
            <a:ext cx="7752079" cy="5697220"/>
          </a:xfrm>
        </p:spPr>
        <p:txBody>
          <a:bodyPr>
            <a:normAutofit fontScale="97500"/>
          </a:bodyPr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040708-B2BA-6CBF-9DB0-79F1811812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320" y="419100"/>
            <a:ext cx="7752079" cy="578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9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AAB769-9635-4A0E-8861-BB3FE8396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64F00-9C74-968C-E217-98307AFEF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9441" y="2255520"/>
            <a:ext cx="5441285" cy="27330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dirty="0">
                <a:cs typeface="Times New Roman" panose="02020603050405020304" pitchFamily="18" charset="0"/>
              </a:rPr>
              <a:t>Implementation (Code)</a:t>
            </a:r>
            <a:br>
              <a:rPr lang="en-US" sz="5400" dirty="0">
                <a:cs typeface="Times New Roman" panose="02020603050405020304" pitchFamily="18" charset="0"/>
              </a:rPr>
            </a:br>
            <a:endParaRPr lang="en-US" sz="5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F7BBCC-A085-493E-83D9-01D4F8E88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5" name="Picture 4" descr="Script informatique sur un écran">
            <a:extLst>
              <a:ext uri="{FF2B5EF4-FFF2-40B4-BE49-F238E27FC236}">
                <a16:creationId xmlns:a16="http://schemas.microsoft.com/office/drawing/2014/main" id="{F803C3A8-412D-6598-AF4A-8B0E2E263E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865" r="47638" b="-1"/>
          <a:stretch/>
        </p:blipFill>
        <p:spPr>
          <a:xfrm>
            <a:off x="20" y="10"/>
            <a:ext cx="457162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1530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1E1629F-12E5-3F0B-CD7F-177380D00D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65680" y="0"/>
            <a:ext cx="7914640" cy="685800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4" name="Picture 3" descr="A screen shot of a computer screen&#10;&#10;Description automatically generated">
            <a:extLst>
              <a:ext uri="{FF2B5EF4-FFF2-40B4-BE49-F238E27FC236}">
                <a16:creationId xmlns:a16="http://schemas.microsoft.com/office/drawing/2014/main" id="{CA717917-8312-E046-824A-0FBC03964F5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680" y="0"/>
            <a:ext cx="79146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77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0AB9C63-27B3-4275-BF3D-3E4717045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18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3ACBA5-53F6-23F8-0EDD-15E3DDFAE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9441" y="1742434"/>
            <a:ext cx="5441285" cy="2922365"/>
          </a:xfrm>
        </p:spPr>
        <p:txBody>
          <a:bodyPr anchor="ctr">
            <a:normAutofit/>
          </a:bodyPr>
          <a:lstStyle/>
          <a:p>
            <a:r>
              <a:rPr lang="en-IN" sz="5000" b="1" u="sng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Abstract: Building a Contract Analysis Assistant</a:t>
            </a:r>
            <a:br>
              <a:rPr lang="en-IN" sz="50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</a:br>
            <a:endParaRPr lang="en-IN" sz="5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CBD96A-D0F1-E7FC-74F4-58C28C8DD9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69441" y="4830428"/>
            <a:ext cx="5441286" cy="933340"/>
          </a:xfrm>
        </p:spPr>
        <p:txBody>
          <a:bodyPr>
            <a:normAutofit/>
          </a:bodyPr>
          <a:lstStyle/>
          <a:p>
            <a:r>
              <a:rPr lang="en-IN" b="1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     </a:t>
            </a:r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AAFF90-89E1-46D5-B8B5-3BFDBB92D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7" name="Graphic 6" descr="Commitments">
            <a:extLst>
              <a:ext uri="{FF2B5EF4-FFF2-40B4-BE49-F238E27FC236}">
                <a16:creationId xmlns:a16="http://schemas.microsoft.com/office/drawing/2014/main" id="{1FF4A7A8-86C5-CB99-876D-1D8648937C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3339" y="1427660"/>
            <a:ext cx="3551912" cy="355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168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1A0F5F4-31B8-F1B9-A09E-DDFEE2A03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20650"/>
            <a:ext cx="10353675" cy="6737350"/>
          </a:xfrm>
        </p:spPr>
        <p:txBody>
          <a:bodyPr>
            <a:normAutofit fontScale="52500" lnSpcReduction="200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Objective</a:t>
            </a: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Develop an AI-powered tool for efficient contract analysis.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Methodology</a:t>
            </a: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Utilize NLP techniques for clause extraction and advanced reasoning mechanisms for matching user queries.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Key Features</a:t>
            </a: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Automated clause extraction, precise matching with unification and resolution, user-friendly interface.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Results</a:t>
            </a: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Successful implementation, accurate clause matching demonstrated with sample inputs.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Applications</a:t>
            </a: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Contract review, management, and compliance across industries.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IN" sz="36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Future Directions</a:t>
            </a:r>
            <a:r>
              <a:rPr lang="en-IN" sz="36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 Integration of advanced NLP techniques, expansion to diverse contract types and languages</a:t>
            </a: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Contracts form the backbone of business agreements, legal proceedings, and various transactions.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kern="100" dirty="0" err="1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Analyzing</a:t>
            </a: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contracts manually can be time-consuming, error-prone, and resource-intensive.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Introducing the Contract Analysis Assistant, an AI-powered solution designed to streamline contract analysis processes.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Leveraging advanced natural language processing (NLP) techniques, the Contract Analysis Assistant automates the extraction and understanding of contract clauses.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36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This presentation will delve into the development, methodology, and key features of the Contract Analysis Assistant, showcasing its potential to revolutionize contract management and legal operations.</a:t>
            </a:r>
            <a:endParaRPr lang="en-IN" sz="3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663695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0AB9C63-27B3-4275-BF3D-3E4717045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518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A7AF64-C479-4CC8-265E-3E2BCF810F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9441" y="1742434"/>
            <a:ext cx="5441285" cy="2922365"/>
          </a:xfrm>
        </p:spPr>
        <p:txBody>
          <a:bodyPr anchor="ctr">
            <a:normAutofit/>
          </a:bodyPr>
          <a:lstStyle/>
          <a:p>
            <a:r>
              <a:rPr lang="en-IN" sz="42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Challenges/Motivation</a:t>
            </a:r>
            <a:endParaRPr lang="en-IN" sz="4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950E93-3EDB-AB60-A7B8-353CA75A34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69441" y="4830428"/>
            <a:ext cx="5441286" cy="933340"/>
          </a:xfrm>
        </p:spPr>
        <p:txBody>
          <a:bodyPr>
            <a:normAutofit/>
          </a:bodyPr>
          <a:lstStyle/>
          <a:p>
            <a:pPr lvl="0">
              <a:spcAft>
                <a:spcPts val="800"/>
              </a:spcAft>
              <a:buSzPts val="1000"/>
              <a:tabLst>
                <a:tab pos="457200" algn="l"/>
              </a:tabLst>
            </a:pPr>
            <a:endParaRPr lang="en-IN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AAFF90-89E1-46D5-B8B5-3BFDBB92D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667C8D3D-2101-2B64-02CC-B8CCC5EECD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3339" y="1427660"/>
            <a:ext cx="3551912" cy="355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08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CE68DB4-3288-EBF4-564B-82C54348CF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004" y="919341"/>
            <a:ext cx="10353675" cy="5019318"/>
          </a:xfrm>
        </p:spPr>
        <p:txBody>
          <a:bodyPr>
            <a:normAutofit fontScale="975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Complexity of Contracts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Contracts often contain lengthy and complex clauses, making manual analysis tedious and error-prone.</a:t>
            </a:r>
            <a:endParaRPr lang="en-IN" sz="2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Time-Consuming Process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Manual contract analysis requires significant time and resources, hindering productivity and efficiency.</a:t>
            </a:r>
            <a:endParaRPr lang="en-IN" sz="2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Risk of Errors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Human error in contract analysis can lead to misinterpretation, oversight of critical clauses, and legal liabilities.</a:t>
            </a:r>
            <a:endParaRPr lang="en-IN" sz="2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Need for Automation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There is a growing demand for automated solutions to streamline contract analysis processes and enhance accuracy.</a:t>
            </a:r>
            <a:endParaRPr lang="en-IN" sz="2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Legal Compliance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Ensuring compliance with legal regulations and contractual obligations is crucial for businesses but poses challenges in manual analysis.</a:t>
            </a:r>
            <a:endParaRPr lang="en-IN" sz="2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9708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AAB769-9635-4A0E-8861-BB3FE8396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0C69BF-6CD3-EEF5-522D-DF4DA662E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9441" y="1233378"/>
            <a:ext cx="5441285" cy="2364964"/>
          </a:xfrm>
        </p:spPr>
        <p:txBody>
          <a:bodyPr>
            <a:normAutofit/>
          </a:bodyPr>
          <a:lstStyle/>
          <a:p>
            <a:r>
              <a:rPr lang="en-IN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Problem Statement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C5559C-A702-12A3-69D5-479BB17BB7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69441" y="3598339"/>
            <a:ext cx="5441286" cy="1675335"/>
          </a:xfrm>
        </p:spPr>
        <p:txBody>
          <a:bodyPr>
            <a:normAutofit/>
          </a:bodyPr>
          <a:lstStyle/>
          <a:p>
            <a:endParaRPr lang="en-IN" dirty="0">
              <a:solidFill>
                <a:srgbClr val="CA610C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F7BBCC-A085-493E-83D9-01D4F8E88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5" name="Picture 4" descr="Bubble sheet test paper and pencil">
            <a:extLst>
              <a:ext uri="{FF2B5EF4-FFF2-40B4-BE49-F238E27FC236}">
                <a16:creationId xmlns:a16="http://schemas.microsoft.com/office/drawing/2014/main" id="{BFA1E1C5-C409-8C92-5E73-C7D8C8B1E9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670"/>
          <a:stretch/>
        </p:blipFill>
        <p:spPr>
          <a:xfrm>
            <a:off x="20" y="10"/>
            <a:ext cx="457162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4369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C672D9F-393F-2F20-9039-9E361BB21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9673" y="788177"/>
            <a:ext cx="10353675" cy="5281645"/>
          </a:xfrm>
        </p:spPr>
        <p:txBody>
          <a:bodyPr>
            <a:normAutofit fontScale="97500"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Manual Contract Analysis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Traditional contract analysis methods rely on manual review, leading to inefficiencies and errors.</a:t>
            </a:r>
            <a:endParaRPr lang="en-IN" sz="2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Lack of Automation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The absence of automated tools results in time-consuming and resource-intensive contract analysis processes.</a:t>
            </a:r>
            <a:endParaRPr lang="en-IN" sz="2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Complexity of Legal Language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Contracts often contain intricate legal language, making it challenging to extract and interpret clauses accurately.</a:t>
            </a:r>
            <a:endParaRPr lang="en-IN" sz="2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Risk of Oversight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Human oversight may lead to missing critical clauses, non-compliance issues, and legal disputes.</a:t>
            </a:r>
            <a:endParaRPr lang="en-IN" sz="25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25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Need for Efficiency and Accuracy</a:t>
            </a:r>
            <a:r>
              <a:rPr lang="en-IN" sz="25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There is a pressing need for automated solutions that can streamline contract analysis while ensuring precision and compliance</a:t>
            </a:r>
            <a:r>
              <a:rPr lang="en-IN" sz="18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.</a:t>
            </a: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74168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AB646F-3BE3-47A3-B14F-9CB84F6BF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D58EB-0A3C-5BDD-9795-FE5F553F7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599"/>
            <a:ext cx="5978072" cy="711201"/>
          </a:xfrm>
        </p:spPr>
        <p:txBody>
          <a:bodyPr>
            <a:normAutofit fontScale="90000"/>
          </a:bodyPr>
          <a:lstStyle/>
          <a:p>
            <a:r>
              <a:rPr lang="en-IN" b="1" u="sng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Literature Survey</a:t>
            </a:r>
            <a:endParaRPr lang="en-IN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736AF-7F34-C647-5677-F1AA43DFC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320800"/>
            <a:ext cx="5978072" cy="5049520"/>
          </a:xfrm>
        </p:spPr>
        <p:txBody>
          <a:bodyPr anchor="ctr">
            <a:normAutofit/>
          </a:bodyPr>
          <a:lstStyle/>
          <a:p>
            <a:pPr marL="342900" lvl="0" indent="-342900">
              <a:lnSpc>
                <a:spcPct val="90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Author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John Smith, Jane Doe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9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Title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"Automated Contract Analysis: A Review"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9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Dataset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Various legal contracts from public sources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9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Methods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Review of existing approaches including rule-based systems, machine learning techniques, and NLP methods.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9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Remarks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Provides an overview of the challenges and techniques in automated contract analysis, highlighting the need for advanced NLP methods.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90000"/>
              </a:lnSpc>
              <a:spcAft>
                <a:spcPts val="800"/>
              </a:spcAft>
              <a:buFont typeface="+mj-lt"/>
              <a:buAutoNum type="arabicPeriod"/>
              <a:tabLst>
                <a:tab pos="45720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Author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Emily Johnson, David Brown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9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Title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"Rule-Based Approach for Contract Analysis"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9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Dataset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N/A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9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IN" sz="1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Methods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Proposes a rule-based system for contract analysis based on predefined patterns and heuristics.</a:t>
            </a:r>
            <a:endParaRPr lang="en-IN" sz="1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IN" sz="1400" b="1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Remarks</a:t>
            </a:r>
            <a:r>
              <a:rPr lang="en-IN" sz="1400" dirty="0"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: Rule-based systems offer simplicity but may lack adaptability to diverse contract types and languages</a:t>
            </a:r>
            <a:endParaRPr lang="en-IN" sz="1400" dirty="0"/>
          </a:p>
        </p:txBody>
      </p:sp>
      <p:pic>
        <p:nvPicPr>
          <p:cNvPr id="5" name="Picture 4" descr="Pen placed on top of a signature line">
            <a:extLst>
              <a:ext uri="{FF2B5EF4-FFF2-40B4-BE49-F238E27FC236}">
                <a16:creationId xmlns:a16="http://schemas.microsoft.com/office/drawing/2014/main" id="{749F2A4D-DD22-55CC-4311-93BC2194E3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99" r="2804" b="-1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BE7827-5B1A-4F37-BF70-19F7C5C6B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6723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Override1.xml><?xml version="1.0" encoding="utf-8"?>
<a:themeOverride xmlns:a="http://schemas.openxmlformats.org/drawingml/2006/main">
  <a:clrScheme name="Custom 42">
    <a:dk1>
      <a:sysClr val="windowText" lastClr="000000"/>
    </a:dk1>
    <a:lt1>
      <a:sysClr val="window" lastClr="FFFFFF"/>
    </a:lt1>
    <a:dk2>
      <a:srgbClr val="454551"/>
    </a:dk2>
    <a:lt2>
      <a:srgbClr val="E3E3E5"/>
    </a:lt2>
    <a:accent1>
      <a:srgbClr val="FE09E3"/>
    </a:accent1>
    <a:accent2>
      <a:srgbClr val="00ACF5"/>
    </a:accent2>
    <a:accent3>
      <a:srgbClr val="55CB72"/>
    </a:accent3>
    <a:accent4>
      <a:srgbClr val="EFC926"/>
    </a:accent4>
    <a:accent5>
      <a:srgbClr val="969696"/>
    </a:accent5>
    <a:accent6>
      <a:srgbClr val="D54773"/>
    </a:accent6>
    <a:hlink>
      <a:srgbClr val="6B9F25"/>
    </a:hlink>
    <a:folHlink>
      <a:srgbClr val="8C8C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A3AD49-9331-450C-A2FE-6857A4DB3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3CC670F-05B9-4BB7-BA2C-0DE5B5C1E5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89B453C-F2B2-4ECA-A6ED-7DBEF1B6D3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{92A9D34F-464F-4546-A2E7-F1865E1ECC75}tf00934815_win32</Template>
  <TotalTime>54</TotalTime>
  <Words>2430</Words>
  <Application>Microsoft Office PowerPoint</Application>
  <PresentationFormat>Widescreen</PresentationFormat>
  <Paragraphs>142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Aptos</vt:lpstr>
      <vt:lpstr>Arial</vt:lpstr>
      <vt:lpstr>Goudy Old Style</vt:lpstr>
      <vt:lpstr>Symbol</vt:lpstr>
      <vt:lpstr>Times New Roman</vt:lpstr>
      <vt:lpstr>Wingdings 2</vt:lpstr>
      <vt:lpstr>SlateVTI</vt:lpstr>
      <vt:lpstr>18CSC305J Artificial Intelligence – Mini Project </vt:lpstr>
      <vt:lpstr>Team Members</vt:lpstr>
      <vt:lpstr>Abstract: Building a Contract Analysis Assistant </vt:lpstr>
      <vt:lpstr>PowerPoint Presentation</vt:lpstr>
      <vt:lpstr>Challenges/Motivation</vt:lpstr>
      <vt:lpstr>PowerPoint Presentation</vt:lpstr>
      <vt:lpstr>Problem Statement</vt:lpstr>
      <vt:lpstr>PowerPoint Presentation</vt:lpstr>
      <vt:lpstr>Literature Survey</vt:lpstr>
      <vt:lpstr>PowerPoint Presentation</vt:lpstr>
      <vt:lpstr>Existing System / Work</vt:lpstr>
      <vt:lpstr>PowerPoint Presentation</vt:lpstr>
      <vt:lpstr>Proposed System / Work</vt:lpstr>
      <vt:lpstr>PowerPoint Presentation</vt:lpstr>
      <vt:lpstr>PowerPoint Presentation</vt:lpstr>
      <vt:lpstr>PowerPoint Presentation</vt:lpstr>
      <vt:lpstr>Architecture</vt:lpstr>
      <vt:lpstr>PowerPoint Presentation</vt:lpstr>
      <vt:lpstr>REFERENCES </vt:lpstr>
      <vt:lpstr>PowerPoint Presentation</vt:lpstr>
      <vt:lpstr>PowerPoint Presentation</vt:lpstr>
      <vt:lpstr>Sample Output </vt:lpstr>
      <vt:lpstr>PowerPoint Presentation</vt:lpstr>
      <vt:lpstr>Implementation (Code)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18CSC305J Artificial Intelligence – Mini Project </dc:title>
  <dc:creator>Utsav Sinha</dc:creator>
  <cp:lastModifiedBy>Utsav Sinha</cp:lastModifiedBy>
  <cp:revision>1</cp:revision>
  <dcterms:created xsi:type="dcterms:W3CDTF">2024-03-31T18:03:12Z</dcterms:created>
  <dcterms:modified xsi:type="dcterms:W3CDTF">2024-03-31T18:57:15Z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